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70" r:id="rId8"/>
    <p:sldId id="271" r:id="rId9"/>
    <p:sldId id="258" r:id="rId10"/>
    <p:sldId id="265" r:id="rId11"/>
    <p:sldId id="259" r:id="rId12"/>
    <p:sldId id="272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9076F-1912-49D6-AF10-7653A22653B7}" type="datetimeFigureOut">
              <a:rPr lang="en-US" smtClean="0"/>
              <a:pPr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NHEITbanner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157192"/>
            <a:ext cx="4680520" cy="17008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548680"/>
            <a:ext cx="770485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Getting the </a:t>
            </a:r>
            <a:r>
              <a:rPr lang="en-US" sz="5400" b="1" dirty="0" smtClean="0">
                <a:solidFill>
                  <a:srgbClr val="FF0000"/>
                </a:solidFill>
              </a:rPr>
              <a:t>lead</a:t>
            </a:r>
            <a:r>
              <a:rPr lang="en-US" sz="5400" b="1" dirty="0" smtClean="0"/>
              <a:t> </a:t>
            </a:r>
            <a:r>
              <a:rPr lang="en-US" sz="5400" b="1" dirty="0" smtClean="0"/>
              <a:t>out</a:t>
            </a:r>
            <a:r>
              <a:rPr lang="en-US" sz="5400" b="1" dirty="0" smtClean="0"/>
              <a:t>.</a:t>
            </a:r>
            <a:br>
              <a:rPr lang="en-US" sz="5400" b="1" dirty="0" smtClean="0"/>
            </a:br>
            <a:r>
              <a:rPr lang="en-US" sz="5400" dirty="0" smtClean="0"/>
              <a:t> </a:t>
            </a:r>
            <a:r>
              <a:rPr lang="en-US" sz="4000" b="1" dirty="0" smtClean="0"/>
              <a:t>Guelph’s journey from </a:t>
            </a:r>
            <a:r>
              <a:rPr lang="en-US" sz="4000" b="1" dirty="0" smtClean="0">
                <a:solidFill>
                  <a:srgbClr val="FF0000"/>
                </a:solidFill>
              </a:rPr>
              <a:t>paper</a:t>
            </a:r>
            <a:r>
              <a:rPr lang="en-US" sz="4000" b="1" dirty="0" smtClean="0"/>
              <a:t> to </a:t>
            </a:r>
            <a:r>
              <a:rPr lang="en-US" sz="4000" b="1" dirty="0" smtClean="0">
                <a:solidFill>
                  <a:srgbClr val="00B050"/>
                </a:solidFill>
              </a:rPr>
              <a:t>online</a:t>
            </a:r>
            <a:r>
              <a:rPr lang="en-US" sz="4000" b="1" dirty="0" smtClean="0"/>
              <a:t> for Course Evaluations</a:t>
            </a:r>
            <a:r>
              <a:rPr lang="en-US" sz="4000" b="1" dirty="0" smtClean="0"/>
              <a:t>.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endParaRPr lang="en-US" sz="4400" b="1" dirty="0" smtClean="0"/>
          </a:p>
          <a:p>
            <a:pPr algn="ctr"/>
            <a:r>
              <a:rPr lang="en-US" sz="2000" b="1" dirty="0" smtClean="0"/>
              <a:t>Lucia Costanzo and Peter McCaskell</a:t>
            </a:r>
          </a:p>
          <a:p>
            <a:pPr algn="ctr"/>
            <a:r>
              <a:rPr lang="en-US" sz="2000" b="1" dirty="0" smtClean="0"/>
              <a:t>Computing and Communications Services</a:t>
            </a:r>
            <a:br>
              <a:rPr lang="en-US" sz="2000" b="1" dirty="0" smtClean="0"/>
            </a:br>
            <a:r>
              <a:rPr lang="en-US" sz="2000" b="1" dirty="0" smtClean="0"/>
              <a:t>University of Guelph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5576" y="856678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/>
              <a:t>CEVAL:  What the students do:</a:t>
            </a:r>
            <a:endParaRPr lang="en-CA" sz="36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410" y="1772816"/>
            <a:ext cx="7681923" cy="49529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9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2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30887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What we found out …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Department admins </a:t>
            </a:r>
            <a:r>
              <a:rPr lang="en-US" sz="2400" b="1" dirty="0" smtClean="0">
                <a:solidFill>
                  <a:srgbClr val="FF0000"/>
                </a:solidFill>
              </a:rPr>
              <a:t>LIKED </a:t>
            </a:r>
            <a:r>
              <a:rPr lang="en-US" sz="2400" b="1" dirty="0" smtClean="0">
                <a:solidFill>
                  <a:srgbClr val="FF0000"/>
                </a:solidFill>
              </a:rPr>
              <a:t>CEVAL </a:t>
            </a:r>
            <a:r>
              <a:rPr lang="en-US" sz="2400" b="1" dirty="0" smtClean="0"/>
              <a:t>!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Major reduction in resource requirements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More </a:t>
            </a:r>
            <a:r>
              <a:rPr lang="en-US" sz="2400" b="1" dirty="0" smtClean="0"/>
              <a:t>granularity in what they can evaluate</a:t>
            </a:r>
            <a:endParaRPr lang="en-US" sz="2400" b="1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Better tools </a:t>
            </a:r>
            <a:r>
              <a:rPr lang="en-US" sz="2400" b="1" dirty="0" smtClean="0"/>
              <a:t>(e.g. written responses captured)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Faculty – </a:t>
            </a:r>
            <a:r>
              <a:rPr lang="en-US" sz="2400" b="1" dirty="0" smtClean="0">
                <a:solidFill>
                  <a:srgbClr val="FF0000"/>
                </a:solidFill>
              </a:rPr>
              <a:t>not so much</a:t>
            </a:r>
            <a:r>
              <a:rPr lang="en-US" sz="2400" b="1" dirty="0" smtClean="0"/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Low response rates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Fear of </a:t>
            </a:r>
            <a:r>
              <a:rPr lang="en-US" sz="2400" b="1" i="1" dirty="0" smtClean="0"/>
              <a:t>Pub Night </a:t>
            </a:r>
            <a:r>
              <a:rPr lang="en-US" sz="2400" b="1" dirty="0" smtClean="0"/>
              <a:t>effect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Could opt out of online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10</a:t>
            </a:r>
            <a:endParaRPr lang="en-C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30887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What we found out …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Department admins </a:t>
            </a:r>
            <a:r>
              <a:rPr lang="en-US" sz="2400" b="1" dirty="0" smtClean="0">
                <a:solidFill>
                  <a:srgbClr val="FF0000"/>
                </a:solidFill>
              </a:rPr>
              <a:t>LIKED </a:t>
            </a:r>
            <a:r>
              <a:rPr lang="en-US" sz="2400" b="1" dirty="0" smtClean="0">
                <a:solidFill>
                  <a:srgbClr val="FF0000"/>
                </a:solidFill>
              </a:rPr>
              <a:t>CEVAL </a:t>
            </a:r>
            <a:r>
              <a:rPr lang="en-US" sz="2400" b="1" dirty="0" smtClean="0"/>
              <a:t>!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Major reduction in resource requirements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More </a:t>
            </a:r>
            <a:r>
              <a:rPr lang="en-US" sz="2400" b="1" dirty="0" smtClean="0"/>
              <a:t>granularity in what they can evaluate</a:t>
            </a:r>
            <a:endParaRPr lang="en-US" sz="2400" b="1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Better tools </a:t>
            </a:r>
            <a:r>
              <a:rPr lang="en-US" sz="2400" b="1" dirty="0" smtClean="0"/>
              <a:t> (e.g. written responses captured)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Faculty – </a:t>
            </a:r>
            <a:r>
              <a:rPr lang="en-US" sz="2400" b="1" dirty="0" smtClean="0">
                <a:solidFill>
                  <a:srgbClr val="FF0000"/>
                </a:solidFill>
              </a:rPr>
              <a:t>not so much</a:t>
            </a:r>
            <a:r>
              <a:rPr lang="en-US" sz="2400" b="1" dirty="0" smtClean="0"/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Low response rates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Fear of </a:t>
            </a:r>
            <a:r>
              <a:rPr lang="en-US" sz="2400" b="1" i="1" dirty="0" smtClean="0"/>
              <a:t>Pub Night </a:t>
            </a:r>
            <a:r>
              <a:rPr lang="en-US" sz="2400" b="1" dirty="0" smtClean="0"/>
              <a:t>effect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Could opt out of online</a:t>
            </a:r>
            <a:endParaRPr lang="en-US" sz="2400" b="1" dirty="0"/>
          </a:p>
        </p:txBody>
      </p:sp>
      <p:sp>
        <p:nvSpPr>
          <p:cNvPr id="5" name="Right Arrow 4"/>
          <p:cNvSpPr/>
          <p:nvPr/>
        </p:nvSpPr>
        <p:spPr>
          <a:xfrm flipH="1">
            <a:off x="3955494" y="4021833"/>
            <a:ext cx="2304256" cy="100811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11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43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56630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To increase comfort level amongst faculty …</a:t>
            </a:r>
          </a:p>
          <a:p>
            <a:endParaRPr lang="en-US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For response rates: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Incentives for </a:t>
            </a:r>
            <a:r>
              <a:rPr lang="en-US" b="1" dirty="0" smtClean="0"/>
              <a:t>students – since stopped</a:t>
            </a:r>
            <a:endParaRPr lang="en-US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Publicity directed to students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Targeted emails during the evaluation period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Looked for cheerleaders:  Partnered with the Central Students Association</a:t>
            </a:r>
          </a:p>
          <a:p>
            <a:endParaRPr lang="en-US" b="1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For fear of </a:t>
            </a:r>
            <a:r>
              <a:rPr lang="en-US" sz="2400" b="1" i="1" dirty="0" smtClean="0">
                <a:solidFill>
                  <a:srgbClr val="FF0000"/>
                </a:solidFill>
              </a:rPr>
              <a:t>Pub Night </a:t>
            </a:r>
            <a:r>
              <a:rPr lang="en-US" sz="2400" b="1" dirty="0" smtClean="0">
                <a:solidFill>
                  <a:srgbClr val="FF0000"/>
                </a:solidFill>
              </a:rPr>
              <a:t>effect: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Provided Deans / Chairs with ratings by time interval – showed no relationship between when a response was submitted and the instructor’s rating.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Looked for cheerleaders amongst the </a:t>
            </a:r>
            <a:r>
              <a:rPr lang="en-US" b="1" dirty="0" smtClean="0"/>
              <a:t>faculty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    (Would </a:t>
            </a:r>
            <a:r>
              <a:rPr lang="en-US" b="1" dirty="0" smtClean="0">
                <a:solidFill>
                  <a:srgbClr val="FF0000"/>
                </a:solidFill>
              </a:rPr>
              <a:t>love to evaluate the same course </a:t>
            </a:r>
            <a:r>
              <a:rPr lang="en-US" b="1" dirty="0" smtClean="0">
                <a:solidFill>
                  <a:srgbClr val="FF0000"/>
                </a:solidFill>
              </a:rPr>
              <a:t>online and by paper sometime</a:t>
            </a:r>
            <a:r>
              <a:rPr lang="en-US" b="1" dirty="0" smtClean="0">
                <a:solidFill>
                  <a:srgbClr val="FF0000"/>
                </a:solidFill>
              </a:rPr>
              <a:t>!)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12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307776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To increase comfort level amongst faculty …</a:t>
            </a:r>
          </a:p>
          <a:p>
            <a:endParaRPr lang="en-US" dirty="0" smtClean="0"/>
          </a:p>
          <a:p>
            <a:r>
              <a:rPr lang="en-US" sz="2400" b="1" dirty="0" smtClean="0"/>
              <a:t>In 2010 added support for paper forms.</a:t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 smtClean="0"/>
          </a:p>
          <a:p>
            <a:r>
              <a:rPr lang="en-US" sz="2400" b="1" dirty="0" smtClean="0"/>
              <a:t>(In W2011:  15% of evaluations were done by paper)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13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18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54168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Directionally …</a:t>
            </a:r>
          </a:p>
          <a:p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/>
              <a:t>Continue to support paper forms, but encourage online evaluations</a:t>
            </a:r>
            <a:r>
              <a:rPr lang="en-US" sz="2400" b="1" dirty="0" smtClean="0"/>
              <a:t>.</a:t>
            </a:r>
            <a:br>
              <a:rPr lang="en-US" sz="2400" b="1" dirty="0" smtClean="0"/>
            </a:br>
            <a:endParaRPr lang="en-US" sz="24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Potentially leverage our Course </a:t>
            </a:r>
            <a:r>
              <a:rPr lang="en-US" sz="2400" b="1" dirty="0" smtClean="0"/>
              <a:t>Management System (Desire2Learn).</a:t>
            </a:r>
            <a:br>
              <a:rPr lang="en-US" sz="2400" b="1" dirty="0" smtClean="0"/>
            </a:br>
            <a:endParaRPr lang="en-US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Collaborate with you folks around common solutions and best practices.</a:t>
            </a:r>
            <a:br>
              <a:rPr lang="en-US" sz="2400" b="1" dirty="0" smtClean="0"/>
            </a:br>
            <a:endParaRPr lang="en-US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Look for ways to increase response rates for online evaluations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14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29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4319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Thank you !</a:t>
            </a:r>
          </a:p>
          <a:p>
            <a:pPr algn="ctr"/>
            <a:endParaRPr lang="en-US" sz="4000" b="1" dirty="0"/>
          </a:p>
          <a:p>
            <a:pPr algn="ctr"/>
            <a:endParaRPr lang="en-US" sz="4000" b="1" dirty="0" smtClean="0"/>
          </a:p>
          <a:p>
            <a:pPr algn="ctr"/>
            <a:endParaRPr lang="en-US" sz="4000" b="1" dirty="0"/>
          </a:p>
          <a:p>
            <a:pPr algn="ctr"/>
            <a:r>
              <a:rPr lang="en-US" b="1" dirty="0"/>
              <a:t>Lucia Costanzo and Peter McCaskell</a:t>
            </a:r>
          </a:p>
          <a:p>
            <a:pPr algn="ctr"/>
            <a:r>
              <a:rPr lang="en-US" b="1" dirty="0"/>
              <a:t>Computing and Communications Services</a:t>
            </a:r>
            <a:br>
              <a:rPr lang="en-US" b="1" dirty="0"/>
            </a:br>
            <a:r>
              <a:rPr lang="en-US" b="1" dirty="0"/>
              <a:t>University of Guelph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/>
          </a:p>
          <a:p>
            <a:pPr algn="ctr"/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15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88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59161" y="1204891"/>
            <a:ext cx="7488832" cy="4955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Course Evaluations </a:t>
            </a:r>
            <a:br>
              <a:rPr lang="en-US" sz="4000" b="1" dirty="0" smtClean="0"/>
            </a:br>
            <a:r>
              <a:rPr lang="en-US" sz="4000" b="1" dirty="0" smtClean="0"/>
              <a:t>Things we have in common </a:t>
            </a:r>
            <a:br>
              <a:rPr lang="en-US" sz="4000" b="1" dirty="0" smtClean="0"/>
            </a:br>
            <a:r>
              <a:rPr lang="en-US" sz="4000" b="1" dirty="0" smtClean="0"/>
              <a:t>– </a:t>
            </a:r>
            <a:r>
              <a:rPr lang="en-US" sz="4000" b="1" dirty="0" smtClean="0">
                <a:solidFill>
                  <a:srgbClr val="FF0000"/>
                </a:solidFill>
              </a:rPr>
              <a:t>the good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1.   </a:t>
            </a:r>
            <a:r>
              <a:rPr lang="en-US" sz="2000" b="1" dirty="0" smtClean="0"/>
              <a:t>Opportunity </a:t>
            </a:r>
            <a:r>
              <a:rPr lang="en-US" sz="2000" b="1" dirty="0" smtClean="0"/>
              <a:t>for students to provide their feedback on the course</a:t>
            </a:r>
            <a:r>
              <a:rPr lang="en-US" sz="2000" b="1" dirty="0" smtClean="0"/>
              <a:t>,</a:t>
            </a:r>
            <a:br>
              <a:rPr lang="en-US" sz="2000" b="1" dirty="0" smtClean="0"/>
            </a:br>
            <a:r>
              <a:rPr lang="en-US" sz="2000" b="1" dirty="0" smtClean="0"/>
              <a:t>       </a:t>
            </a:r>
            <a:r>
              <a:rPr lang="en-US" sz="2000" b="1" dirty="0" smtClean="0"/>
              <a:t>instructor, textbook, TA, etc.</a:t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2.   </a:t>
            </a:r>
            <a:r>
              <a:rPr lang="en-US" sz="2000" b="1" dirty="0" smtClean="0"/>
              <a:t>Input </a:t>
            </a:r>
            <a:r>
              <a:rPr lang="en-US" sz="2000" b="1" dirty="0" smtClean="0"/>
              <a:t>for Tenure and Promotion</a:t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3.   </a:t>
            </a:r>
            <a:r>
              <a:rPr lang="en-US" sz="2000" b="1" dirty="0" smtClean="0"/>
              <a:t>Fuel </a:t>
            </a:r>
            <a:r>
              <a:rPr lang="en-US" sz="2000" b="1" dirty="0" smtClean="0"/>
              <a:t>the upward spiral of continuous improvement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1</a:t>
            </a:r>
            <a:endParaRPr lang="en-C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6912768" cy="40626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Course Evaluations </a:t>
            </a:r>
            <a:br>
              <a:rPr lang="en-US" sz="4000" b="1" dirty="0" smtClean="0"/>
            </a:br>
            <a:r>
              <a:rPr lang="en-US" sz="4000" b="1" dirty="0" smtClean="0"/>
              <a:t>Things we have in common </a:t>
            </a:r>
            <a:br>
              <a:rPr lang="en-US" sz="4000" b="1" dirty="0" smtClean="0"/>
            </a:br>
            <a:r>
              <a:rPr lang="en-US" sz="4000" b="1" dirty="0" smtClean="0"/>
              <a:t>– </a:t>
            </a:r>
            <a:r>
              <a:rPr lang="en-US" sz="4000" b="1" dirty="0" smtClean="0">
                <a:solidFill>
                  <a:srgbClr val="FF0000"/>
                </a:solidFill>
              </a:rPr>
              <a:t>the bad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1.  </a:t>
            </a:r>
            <a:r>
              <a:rPr lang="en-US" sz="2000" b="1" dirty="0" err="1" smtClean="0"/>
              <a:t>Labour</a:t>
            </a:r>
            <a:r>
              <a:rPr lang="en-US" sz="2000" b="1" dirty="0" smtClean="0"/>
              <a:t> </a:t>
            </a:r>
            <a:r>
              <a:rPr lang="en-US" sz="2000" b="1" dirty="0" smtClean="0"/>
              <a:t>intensive</a:t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2.  </a:t>
            </a:r>
            <a:r>
              <a:rPr lang="en-US" sz="2000" b="1" dirty="0" smtClean="0"/>
              <a:t>Paper </a:t>
            </a:r>
            <a:r>
              <a:rPr lang="en-US" sz="2000" b="1" dirty="0" smtClean="0"/>
              <a:t>intensive</a:t>
            </a:r>
            <a:br>
              <a:rPr lang="en-US" sz="2000" b="1" dirty="0" smtClean="0"/>
            </a:b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2</a:t>
            </a:r>
            <a:endParaRPr lang="en-CA" b="1" dirty="0">
              <a:solidFill>
                <a:srgbClr val="FF0000"/>
              </a:solidFill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827584" y="3380236"/>
            <a:ext cx="8085899" cy="3473450"/>
            <a:chOff x="827584" y="3380236"/>
            <a:chExt cx="8085899" cy="3473450"/>
          </a:xfrm>
        </p:grpSpPr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112" y="3380236"/>
              <a:ext cx="850900" cy="2311400"/>
            </a:xfrm>
            <a:prstGeom prst="rect">
              <a:avLst/>
            </a:prstGeom>
          </p:spPr>
        </p:pic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0032" y="4529586"/>
              <a:ext cx="863600" cy="2324100"/>
            </a:xfrm>
            <a:prstGeom prst="rect">
              <a:avLst/>
            </a:prstGeom>
          </p:spPr>
        </p:pic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4018" y="3861048"/>
              <a:ext cx="1739900" cy="2298700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3728" y="4437112"/>
              <a:ext cx="1714500" cy="2273300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584" y="3984485"/>
              <a:ext cx="1739900" cy="2286000"/>
            </a:xfrm>
            <a:prstGeom prst="rect">
              <a:avLst/>
            </a:prstGeom>
          </p:spPr>
        </p:pic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8112" y="5537448"/>
              <a:ext cx="685800" cy="1244600"/>
            </a:xfrm>
            <a:prstGeom prst="rect">
              <a:avLst/>
            </a:prstGeom>
          </p:spPr>
        </p:pic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5083" y="3847487"/>
              <a:ext cx="2438400" cy="177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2155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6912768" cy="40626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Course Evaluations </a:t>
            </a:r>
            <a:br>
              <a:rPr lang="en-US" sz="4000" b="1" dirty="0" smtClean="0"/>
            </a:br>
            <a:r>
              <a:rPr lang="en-US" sz="4000" b="1" dirty="0" smtClean="0"/>
              <a:t>Things we have in common </a:t>
            </a:r>
            <a:br>
              <a:rPr lang="en-US" sz="4000" b="1" dirty="0" smtClean="0"/>
            </a:br>
            <a:r>
              <a:rPr lang="en-US" sz="4000" b="1" dirty="0" smtClean="0"/>
              <a:t>– </a:t>
            </a:r>
            <a:r>
              <a:rPr lang="en-US" sz="4000" b="1" dirty="0" smtClean="0">
                <a:solidFill>
                  <a:srgbClr val="FF0000"/>
                </a:solidFill>
              </a:rPr>
              <a:t>the bad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1.  </a:t>
            </a:r>
            <a:r>
              <a:rPr lang="en-US" sz="2000" b="1" dirty="0" err="1" smtClean="0"/>
              <a:t>Labour</a:t>
            </a:r>
            <a:r>
              <a:rPr lang="en-US" sz="2000" b="1" dirty="0" smtClean="0"/>
              <a:t> </a:t>
            </a:r>
            <a:r>
              <a:rPr lang="en-US" sz="2000" b="1" dirty="0" smtClean="0"/>
              <a:t>intensive</a:t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2.  </a:t>
            </a:r>
            <a:r>
              <a:rPr lang="en-US" sz="2000" b="1" dirty="0" smtClean="0"/>
              <a:t>Paper </a:t>
            </a:r>
            <a:r>
              <a:rPr lang="en-US" sz="2000" b="1" dirty="0" smtClean="0"/>
              <a:t>intensive</a:t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347864" y="3501008"/>
            <a:ext cx="4577924" cy="2095500"/>
            <a:chOff x="3347864" y="3501008"/>
            <a:chExt cx="4577924" cy="20955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7864" y="3501008"/>
              <a:ext cx="1571625" cy="20955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5076056" y="4025538"/>
              <a:ext cx="28497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b="1" dirty="0" smtClean="0"/>
                <a:t>150,000 in 2004</a:t>
              </a:r>
              <a:endParaRPr lang="en-CA" sz="2800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3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37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6912768" cy="49859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Course Evaluations </a:t>
            </a:r>
            <a:br>
              <a:rPr lang="en-US" sz="4000" b="1" dirty="0" smtClean="0"/>
            </a:br>
            <a:r>
              <a:rPr lang="en-US" sz="4000" b="1" dirty="0" smtClean="0"/>
              <a:t>Things we have in common </a:t>
            </a:r>
            <a:br>
              <a:rPr lang="en-US" sz="4000" b="1" dirty="0" smtClean="0"/>
            </a:br>
            <a:r>
              <a:rPr lang="en-US" sz="4000" b="1" dirty="0" smtClean="0"/>
              <a:t>– </a:t>
            </a:r>
            <a:r>
              <a:rPr lang="en-US" sz="4000" b="1" dirty="0" smtClean="0">
                <a:solidFill>
                  <a:srgbClr val="FF0000"/>
                </a:solidFill>
              </a:rPr>
              <a:t>the bad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1.  </a:t>
            </a:r>
            <a:r>
              <a:rPr lang="en-US" sz="2000" b="1" dirty="0" err="1" smtClean="0"/>
              <a:t>Labour</a:t>
            </a:r>
            <a:r>
              <a:rPr lang="en-US" sz="2000" b="1" dirty="0" smtClean="0"/>
              <a:t> </a:t>
            </a:r>
            <a:r>
              <a:rPr lang="en-US" sz="2000" b="1" dirty="0" smtClean="0"/>
              <a:t>intensive</a:t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2.  </a:t>
            </a:r>
            <a:r>
              <a:rPr lang="en-US" sz="2000" b="1" dirty="0" smtClean="0"/>
              <a:t>Paper </a:t>
            </a:r>
            <a:r>
              <a:rPr lang="en-US" sz="2000" b="1" dirty="0" smtClean="0"/>
              <a:t>intensive</a:t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3.  </a:t>
            </a:r>
            <a:r>
              <a:rPr lang="en-US" sz="2000" b="1" dirty="0" smtClean="0"/>
              <a:t>Response </a:t>
            </a:r>
            <a:r>
              <a:rPr lang="en-US" sz="2000" b="1" dirty="0" smtClean="0"/>
              <a:t>quality </a:t>
            </a:r>
            <a:r>
              <a:rPr lang="en-US" sz="2000" b="1" dirty="0" smtClean="0"/>
              <a:t> when conducted at the end of the last</a:t>
            </a:r>
            <a:br>
              <a:rPr lang="en-US" sz="2000" b="1" dirty="0" smtClean="0"/>
            </a:br>
            <a:r>
              <a:rPr lang="en-US" sz="2000" b="1" dirty="0" smtClean="0"/>
              <a:t>     class of the semester.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4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80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6912768" cy="46782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In 2004, </a:t>
            </a:r>
            <a:r>
              <a:rPr lang="en-US" sz="4000" b="1" dirty="0" smtClean="0"/>
              <a:t>we introduced a system for online evaluations</a:t>
            </a:r>
            <a:br>
              <a:rPr lang="en-US" sz="4000" b="1" dirty="0" smtClean="0"/>
            </a:br>
            <a:endParaRPr lang="en-US" sz="4000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Froze </a:t>
            </a:r>
            <a:r>
              <a:rPr lang="en-US" sz="2000" b="1" dirty="0" smtClean="0"/>
              <a:t>our support for paper forms</a:t>
            </a:r>
            <a:br>
              <a:rPr lang="en-US" sz="2000" b="1" dirty="0" smtClean="0"/>
            </a:b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Incrementally </a:t>
            </a:r>
            <a:r>
              <a:rPr lang="en-US" sz="2000" b="1" dirty="0" smtClean="0"/>
              <a:t>rolled </a:t>
            </a:r>
            <a:r>
              <a:rPr lang="en-US" sz="2000" b="1" dirty="0" smtClean="0"/>
              <a:t>out a rich-featured online (web) system</a:t>
            </a:r>
            <a:br>
              <a:rPr lang="en-US" sz="2000" b="1" dirty="0" smtClean="0"/>
            </a:b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Course Management System wasn’t up to the task, so we</a:t>
            </a:r>
            <a:br>
              <a:rPr lang="en-US" sz="2000" b="1" dirty="0" smtClean="0"/>
            </a:br>
            <a:r>
              <a:rPr lang="en-US" sz="2000" b="1" dirty="0" smtClean="0"/>
              <a:t> developed </a:t>
            </a:r>
            <a:r>
              <a:rPr lang="en-US" sz="2000" b="1" i="1" dirty="0" smtClean="0"/>
              <a:t>CEVAL</a:t>
            </a:r>
            <a:r>
              <a:rPr lang="en-US" sz="2000" b="1" dirty="0" smtClean="0"/>
              <a:t> with open source components.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5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23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6912768" cy="59093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The </a:t>
            </a:r>
            <a:r>
              <a:rPr lang="en-US" sz="4000" b="1" dirty="0" smtClean="0">
                <a:solidFill>
                  <a:srgbClr val="FF0000"/>
                </a:solidFill>
              </a:rPr>
              <a:t>two</a:t>
            </a:r>
            <a:r>
              <a:rPr lang="en-US" sz="4000" b="1" dirty="0" smtClean="0"/>
              <a:t> key I.T. enablers …</a:t>
            </a:r>
            <a:br>
              <a:rPr lang="en-US" sz="4000" b="1" dirty="0" smtClean="0"/>
            </a:br>
            <a:endParaRPr lang="en-US" sz="4000" dirty="0" smtClean="0"/>
          </a:p>
          <a:p>
            <a:pPr>
              <a:buFont typeface="Arial" pitchFamily="34" charset="0"/>
              <a:buChar char="•"/>
            </a:pPr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1.  </a:t>
            </a:r>
            <a:r>
              <a:rPr lang="en-US" sz="2000" b="1" dirty="0" smtClean="0"/>
              <a:t>Identity Management System   – What courses a student is</a:t>
            </a:r>
            <a:br>
              <a:rPr lang="en-US" sz="2000" b="1" dirty="0" smtClean="0"/>
            </a:br>
            <a:r>
              <a:rPr lang="en-US" sz="2000" b="1" dirty="0" smtClean="0"/>
              <a:t>                                                                  enrolled in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                                                                - Information about a course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2.  </a:t>
            </a:r>
            <a:r>
              <a:rPr lang="en-US" sz="2000" b="1" dirty="0" smtClean="0"/>
              <a:t>Mail-Merge approach                   - Master Template surveys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                                                                 - Spreadsheet</a:t>
            </a:r>
          </a:p>
          <a:p>
            <a:pPr>
              <a:buFont typeface="Arial" pitchFamily="34" charset="0"/>
              <a:buChar char="•"/>
            </a:pPr>
            <a:endParaRPr lang="en-US" sz="2000" b="1" dirty="0"/>
          </a:p>
          <a:p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6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7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428069" y="1412776"/>
            <a:ext cx="9248541" cy="36317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The </a:t>
            </a:r>
            <a:r>
              <a:rPr lang="en-US" sz="4000" b="1" dirty="0" smtClean="0">
                <a:solidFill>
                  <a:srgbClr val="FF0000"/>
                </a:solidFill>
              </a:rPr>
              <a:t>two</a:t>
            </a:r>
            <a:r>
              <a:rPr lang="en-US" sz="4000" b="1" dirty="0" smtClean="0"/>
              <a:t> key I.T. enablers …</a:t>
            </a:r>
            <a:endParaRPr lang="en-US" sz="4000" dirty="0" smtClean="0"/>
          </a:p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2.  </a:t>
            </a:r>
            <a:r>
              <a:rPr lang="en-US" sz="3200" b="1" dirty="0" smtClean="0"/>
              <a:t>Mail-Merge approach.</a:t>
            </a:r>
            <a:br>
              <a:rPr lang="en-US" sz="32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Master Template surveys                                                Spreadsheet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endParaRPr lang="en-US" sz="2000" b="1" dirty="0"/>
          </a:p>
          <a:p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95772" y="3337027"/>
            <a:ext cx="2304256" cy="19024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600" dirty="0" smtClean="0">
                <a:solidFill>
                  <a:schemeClr val="tx1"/>
                </a:solidFill>
              </a:rPr>
              <a:t>This is the evaluation for </a:t>
            </a:r>
            <a:r>
              <a:rPr lang="en-CA" sz="1600" b="1" dirty="0" smtClean="0">
                <a:solidFill>
                  <a:srgbClr val="FF0000"/>
                </a:solidFill>
              </a:rPr>
              <a:t>{</a:t>
            </a:r>
            <a:r>
              <a:rPr lang="en-CA" sz="1600" b="1" dirty="0" err="1" smtClean="0">
                <a:solidFill>
                  <a:srgbClr val="FF0000"/>
                </a:solidFill>
              </a:rPr>
              <a:t>courseName</a:t>
            </a:r>
            <a:r>
              <a:rPr lang="en-CA" sz="1600" b="1" dirty="0" smtClean="0">
                <a:solidFill>
                  <a:srgbClr val="FF0000"/>
                </a:solidFill>
              </a:rPr>
              <a:t>} </a:t>
            </a:r>
            <a:br>
              <a:rPr lang="en-CA" sz="1600" b="1" dirty="0" smtClean="0">
                <a:solidFill>
                  <a:srgbClr val="FF0000"/>
                </a:solidFill>
              </a:rPr>
            </a:br>
            <a:r>
              <a:rPr lang="en-CA" sz="1600" b="1" dirty="0" smtClean="0">
                <a:solidFill>
                  <a:srgbClr val="FF0000"/>
                </a:solidFill>
              </a:rPr>
              <a:t>{</a:t>
            </a:r>
            <a:r>
              <a:rPr lang="en-CA" sz="1600" b="1" dirty="0" err="1" smtClean="0">
                <a:solidFill>
                  <a:srgbClr val="FF0000"/>
                </a:solidFill>
              </a:rPr>
              <a:t>instrLast</a:t>
            </a:r>
            <a:r>
              <a:rPr lang="en-CA" sz="1600" b="1" dirty="0" smtClean="0">
                <a:solidFill>
                  <a:srgbClr val="FF0000"/>
                </a:solidFill>
              </a:rPr>
              <a:t>}</a:t>
            </a:r>
          </a:p>
          <a:p>
            <a:endParaRPr lang="en-CA" sz="1600" dirty="0">
              <a:solidFill>
                <a:schemeClr val="tx1"/>
              </a:solidFill>
            </a:endParaRPr>
          </a:p>
          <a:p>
            <a:r>
              <a:rPr lang="en-CA" sz="1600" dirty="0" smtClean="0">
                <a:solidFill>
                  <a:schemeClr val="tx1"/>
                </a:solidFill>
              </a:rPr>
              <a:t>1. This course met my expectations …</a:t>
            </a:r>
            <a:endParaRPr lang="en-CA" sz="16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913" y="3746602"/>
            <a:ext cx="5943600" cy="819150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1747900" y="3933056"/>
            <a:ext cx="4235813" cy="223121"/>
            <a:chOff x="1747900" y="3933056"/>
            <a:chExt cx="4235813" cy="223121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051720" y="3933056"/>
              <a:ext cx="3168352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747900" y="4156177"/>
              <a:ext cx="4235813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7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2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28059"/>
            <a:ext cx="7740352" cy="49905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5576" y="856678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/>
              <a:t>CEVAL:  What the departments do:</a:t>
            </a:r>
            <a:endParaRPr lang="en-CA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460432" y="6309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8</a:t>
            </a:r>
            <a:endParaRPr lang="en-C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258</Words>
  <Application>Microsoft Office PowerPoint</Application>
  <PresentationFormat>On-screen Show (4:3)</PresentationFormat>
  <Paragraphs>106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G.W. Stephan</dc:creator>
  <cp:lastModifiedBy>Peter McCaskell</cp:lastModifiedBy>
  <cp:revision>95</cp:revision>
  <dcterms:created xsi:type="dcterms:W3CDTF">2011-04-21T16:39:18Z</dcterms:created>
  <dcterms:modified xsi:type="dcterms:W3CDTF">2011-05-30T13:16:35Z</dcterms:modified>
</cp:coreProperties>
</file>